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</p:sldMasterIdLst>
  <p:notesMasterIdLst>
    <p:notesMasterId r:id="rId20"/>
  </p:notesMasterIdLst>
  <p:sldIdLst>
    <p:sldId id="301" r:id="rId5"/>
    <p:sldId id="338" r:id="rId6"/>
    <p:sldId id="346" r:id="rId7"/>
    <p:sldId id="347" r:id="rId8"/>
    <p:sldId id="349" r:id="rId9"/>
    <p:sldId id="350" r:id="rId10"/>
    <p:sldId id="348" r:id="rId11"/>
    <p:sldId id="352" r:id="rId12"/>
    <p:sldId id="353" r:id="rId13"/>
    <p:sldId id="354" r:id="rId14"/>
    <p:sldId id="334" r:id="rId15"/>
    <p:sldId id="341" r:id="rId16"/>
    <p:sldId id="342" r:id="rId17"/>
    <p:sldId id="343" r:id="rId18"/>
    <p:sldId id="315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ange" id="{3DF31241-BB9C-3C4D-9D28-95F31B2A680B}">
          <p14:sldIdLst>
            <p14:sldId id="301"/>
            <p14:sldId id="338"/>
            <p14:sldId id="346"/>
            <p14:sldId id="347"/>
            <p14:sldId id="349"/>
            <p14:sldId id="350"/>
            <p14:sldId id="348"/>
            <p14:sldId id="352"/>
            <p14:sldId id="353"/>
            <p14:sldId id="354"/>
            <p14:sldId id="334"/>
            <p14:sldId id="341"/>
            <p14:sldId id="342"/>
            <p14:sldId id="34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FF"/>
    <a:srgbClr val="505153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 autoAdjust="0"/>
    <p:restoredTop sz="94674" autoAdjust="0"/>
  </p:normalViewPr>
  <p:slideViewPr>
    <p:cSldViewPr snapToGrid="0" showGuides="1">
      <p:cViewPr>
        <p:scale>
          <a:sx n="110" d="100"/>
          <a:sy n="110" d="100"/>
        </p:scale>
        <p:origin x="1536" y="106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10/20/17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** Provides </a:t>
            </a:r>
            <a:r>
              <a:rPr lang="en-US" baseline="0" dirty="0" smtClean="0"/>
              <a:t>a series of loosely coupled and extensible components that can apply to a wide range of differing workloads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3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 smtClean="0"/>
              <a:t>; Syntax Test file for 68k Assembly code</a:t>
            </a:r>
          </a:p>
          <a:p>
            <a:pPr lvl="0"/>
            <a:r>
              <a:rPr lang="en-US" dirty="0" smtClean="0"/>
              <a:t>; Some comments about this file</a:t>
            </a:r>
          </a:p>
          <a:p>
            <a:pPr lvl="0"/>
            <a:r>
              <a:rPr lang="en-US" dirty="0" smtClean="0"/>
              <a:t>.D0 00000000</a:t>
            </a:r>
          </a:p>
          <a:p>
            <a:pPr lvl="0"/>
            <a:r>
              <a:rPr lang="en-US" dirty="0" smtClean="0"/>
              <a:t>MS 2100 00000002</a:t>
            </a:r>
          </a:p>
          <a:p>
            <a:pPr lvl="0"/>
            <a:r>
              <a:rPr lang="en-US" dirty="0" smtClean="0"/>
              <a:t>MM 2000;DI</a:t>
            </a:r>
          </a:p>
          <a:p>
            <a:pPr lvl="0"/>
            <a:r>
              <a:rPr lang="en-US" dirty="0" smtClean="0"/>
              <a:t>LEA.L $002100,A1</a:t>
            </a:r>
          </a:p>
          <a:p>
            <a:pPr lvl="0"/>
            <a:r>
              <a:rPr lang="en-US" dirty="0" smtClean="0"/>
              <a:t>MOVE.L #2,-(A1)</a:t>
            </a:r>
          </a:p>
          <a:p>
            <a:pPr lvl="0"/>
            <a:r>
              <a:rPr lang="en-US" dirty="0" smtClean="0"/>
              <a:t>BSR $00002050</a:t>
            </a:r>
          </a:p>
          <a:p>
            <a:pPr lvl="0"/>
            <a:r>
              <a:rPr lang="en-US" dirty="0" smtClean="0"/>
              <a:t>MM 2050:DI</a:t>
            </a:r>
          </a:p>
          <a:p>
            <a:pPr lvl="0"/>
            <a:r>
              <a:rPr lang="en-US" dirty="0" smtClean="0"/>
              <a:t>MOVE.L (A1)+,D1</a:t>
            </a:r>
          </a:p>
          <a:p>
            <a:pPr lvl="0"/>
            <a:r>
              <a:rPr lang="en-US" dirty="0" smtClean="0"/>
              <a:t>MOVE.L (A1),D2</a:t>
            </a:r>
          </a:p>
          <a:p>
            <a:pPr lvl="0"/>
            <a:r>
              <a:rPr lang="en-US" dirty="0" smtClean="0"/>
              <a:t>ADD.L D1,D2</a:t>
            </a:r>
          </a:p>
          <a:p>
            <a:pPr lvl="0"/>
            <a:r>
              <a:rPr lang="en-US" dirty="0" smtClean="0"/>
              <a:t>MOVE.L D2,D0</a:t>
            </a:r>
          </a:p>
          <a:p>
            <a:pPr lvl="0"/>
            <a:r>
              <a:rPr lang="en-US" dirty="0" smtClean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EF6E88-B4ED-B54A-A79D-04CCBE4B33D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485558-DD9F-8647-90CC-93B8FD1E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10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690281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4EF6E88-B4ED-B54A-A79D-04CCBE4B33D5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4485558-DD9F-8647-90CC-93B8FD1EB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03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tif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mazon Ember Light" charset="0"/>
                <a:ea typeface="Amazon Ember Light" charset="0"/>
                <a:cs typeface="Amazon Ember Light" charset="0"/>
              </a:rPr>
              <a:t>Kubernetes on AWS</a:t>
            </a:r>
            <a:endParaRPr lang="en-US" dirty="0"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DECK TEMPLATE</a:t>
            </a: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0" spc="300" dirty="0" smtClean="0">
                <a:latin typeface="Amazon Ember" charset="0"/>
                <a:ea typeface="Amazon Ember" charset="0"/>
                <a:cs typeface="Amazon Ember" charset="0"/>
              </a:rPr>
              <a:t>CLICK TO ADD TEXT</a:t>
            </a:r>
            <a:endParaRPr lang="en-US" b="0" spc="300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spc="300" dirty="0" smtClean="0">
                <a:latin typeface="Amazon Ember" charset="0"/>
                <a:ea typeface="Amazon Ember" charset="0"/>
                <a:cs typeface="Amazon Ember" charset="0"/>
              </a:rPr>
              <a:t>CLICK TO ADD TEXT</a:t>
            </a:r>
            <a:endParaRPr lang="en-US" b="0" spc="300" dirty="0">
              <a:latin typeface="Amazon Ember" charset="0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on AWS </a:t>
            </a:r>
            <a:r>
              <a:rPr lang="mr-IN" dirty="0" smtClean="0"/>
              <a:t>–</a:t>
            </a:r>
            <a:r>
              <a:rPr lang="en-US" dirty="0" smtClean="0"/>
              <a:t> Getting Started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04" y="1066074"/>
            <a:ext cx="6080867" cy="4077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6160" y="2089124"/>
            <a:ext cx="64299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accent5"/>
                </a:solidFill>
              </a:rPr>
              <a:t>kubernetes-aws.io</a:t>
            </a:r>
            <a:endParaRPr lang="en-US" sz="6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RESIZING ASSETS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Always hold down shift key and drag from corners when scaling assets</a:t>
            </a:r>
          </a:p>
        </p:txBody>
      </p:sp>
      <p:pic>
        <p:nvPicPr>
          <p:cNvPr id="45" name="Picture 44" descr="Deck_Clo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491" y="1762620"/>
            <a:ext cx="2181345" cy="2181345"/>
          </a:xfrm>
          <a:prstGeom prst="rect">
            <a:avLst/>
          </a:prstGeom>
        </p:spPr>
      </p:pic>
      <p:pic>
        <p:nvPicPr>
          <p:cNvPr id="46" name="Picture 45" descr="Deck_Clo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104" y="1861772"/>
            <a:ext cx="3000352" cy="1983041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>
          <a:xfrm>
            <a:off x="1102253" y="3740443"/>
            <a:ext cx="1713820" cy="3735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w</a:t>
            </a:r>
            <a:r>
              <a:rPr lang="en-US" sz="1800" dirty="0" smtClean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ith Shift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5695606" y="3740443"/>
            <a:ext cx="2087349" cy="3735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without Shift</a:t>
            </a:r>
          </a:p>
        </p:txBody>
      </p:sp>
    </p:spTree>
    <p:extLst>
      <p:ext uri="{BB962C8B-B14F-4D97-AF65-F5344CB8AC3E}">
        <p14:creationId xmlns:p14="http://schemas.microsoft.com/office/powerpoint/2010/main" val="14633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CONTENT -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4" name="Content Placehold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CONTENT - 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KUBERNETES CONCEPTS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</a:p>
          <a:p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CLICK TO ADD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/>
          </p:nvPr>
        </p:nvGraphicFramePr>
        <p:xfrm>
          <a:off x="628651" y="809624"/>
          <a:ext cx="7791450" cy="41125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77870"/>
                <a:gridCol w="1538615"/>
                <a:gridCol w="1274965"/>
              </a:tblGrid>
              <a:tr h="4800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Recommendation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Time (minutes)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Introduction</a:t>
                      </a:r>
                      <a:r>
                        <a:rPr lang="en-US" sz="1400" b="1" baseline="0" dirty="0" smtClean="0"/>
                        <a:t> to Kubernetes (terminology, </a:t>
                      </a:r>
                      <a:r>
                        <a:rPr lang="en-US" sz="1400" b="1" baseline="0" dirty="0" err="1" smtClean="0"/>
                        <a:t>minikube</a:t>
                      </a:r>
                      <a:r>
                        <a:rPr lang="en-US" sz="1400" b="1" baseline="0" dirty="0" smtClean="0"/>
                        <a:t>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5404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Beginners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tutorials (setup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minikube</a:t>
                      </a:r>
                      <a:r>
                        <a:rPr lang="en-US" sz="1400" b="1" baseline="0" dirty="0" smtClean="0"/>
                        <a:t>, </a:t>
                      </a:r>
                      <a:r>
                        <a:rPr lang="en-US" sz="1400" b="1" dirty="0" smtClean="0"/>
                        <a:t>install</a:t>
                      </a:r>
                      <a:r>
                        <a:rPr lang="en-US" sz="1400" b="1" baseline="0" dirty="0" smtClean="0"/>
                        <a:t> k8s cluster, deployment concepts)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Complete all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60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Mid-level tutorials (Monitoring</a:t>
                      </a:r>
                      <a:r>
                        <a:rPr lang="en-US" sz="1400" b="1" baseline="0" dirty="0" smtClean="0"/>
                        <a:t> with Prometheus, Logging with CloudWatch Logs, Cluster upgrades, Cluster scaling, App scaling</a:t>
                      </a:r>
                      <a:r>
                        <a:rPr lang="en-US" sz="1400" b="1" dirty="0" smtClean="0"/>
                        <a:t>)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Pick 3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90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Break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15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Networking</a:t>
                      </a:r>
                      <a:r>
                        <a:rPr lang="en-US" sz="1400" b="1" baseline="0" dirty="0" smtClean="0"/>
                        <a:t> and Storage options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3990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Service Discovery, Service Mesh,</a:t>
                      </a:r>
                      <a:r>
                        <a:rPr lang="en-US" sz="1400" b="1" baseline="0" dirty="0" smtClean="0"/>
                        <a:t> Distributed Tracing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30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</a:tr>
              <a:tr h="7721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Advanced tutorials</a:t>
                      </a:r>
                      <a:r>
                        <a:rPr lang="en-US" sz="1400" b="1" baseline="0" dirty="0" smtClean="0"/>
                        <a:t> (Network policies with Calico, IAM roles with kube2iam, </a:t>
                      </a:r>
                      <a:r>
                        <a:rPr lang="en-US" sz="1400" b="1" baseline="0" dirty="0" err="1" smtClean="0"/>
                        <a:t>Statefulsets</a:t>
                      </a:r>
                      <a:r>
                        <a:rPr lang="en-US" sz="1400" b="1" baseline="0" dirty="0" smtClean="0"/>
                        <a:t> with EBS, ALB Ingress Controller, Service mesh with </a:t>
                      </a:r>
                      <a:r>
                        <a:rPr lang="en-US" sz="1400" b="1" baseline="0" dirty="0" err="1" smtClean="0"/>
                        <a:t>Linkerd</a:t>
                      </a:r>
                      <a:r>
                        <a:rPr lang="en-US" sz="1400" b="1" baseline="0" dirty="0" smtClean="0"/>
                        <a:t>)</a:t>
                      </a:r>
                      <a:endParaRPr lang="en-US" sz="1400" b="1" dirty="0" smtClean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Pick 2</a:t>
                      </a:r>
                      <a:endParaRPr 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90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342900">
              <a:defRPr/>
            </a:pPr>
            <a:r>
              <a:rPr lang="en-US" sz="2400" dirty="0">
                <a:solidFill>
                  <a:schemeClr val="tx1"/>
                </a:solidFill>
                <a:ea typeface="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573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pen source orchestration system for containers…"/>
          <p:cNvSpPr txBox="1">
            <a:spLocks noGrp="1"/>
          </p:cNvSpPr>
          <p:nvPr>
            <p:ph type="body" idx="1"/>
          </p:nvPr>
        </p:nvSpPr>
        <p:spPr>
          <a:xfrm>
            <a:off x="628650" y="876301"/>
            <a:ext cx="7842250" cy="375642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Ancient </a:t>
            </a:r>
            <a:r>
              <a:rPr lang="en-US" dirty="0" err="1"/>
              <a:t>greek</a:t>
            </a:r>
            <a:r>
              <a:rPr lang="en-US" dirty="0"/>
              <a:t> for “Helmsman”. Root of the word “Governor”, “Cybernetics”</a:t>
            </a:r>
          </a:p>
          <a:p>
            <a:pPr marL="342900" indent="-342900">
              <a:buFont typeface="Arial" charset="0"/>
              <a:buChar char="•"/>
            </a:pPr>
            <a:r>
              <a:rPr dirty="0"/>
              <a:t>Open source orchestration system for containers</a:t>
            </a:r>
          </a:p>
          <a:p>
            <a:pPr lvl="1"/>
            <a:r>
              <a:rPr dirty="0"/>
              <a:t>Docker, rkt, OCI, 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 Cloud Native Computing Foundation project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Active open source project and growing ecosystem</a:t>
            </a:r>
          </a:p>
          <a:p>
            <a:pPr lvl="1"/>
            <a:r>
              <a:rPr lang="en-US" dirty="0" smtClean="0"/>
              <a:t>&gt;27K stars, &gt;1900 contributors</a:t>
            </a:r>
            <a:endParaRPr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Written in Go</a:t>
            </a:r>
          </a:p>
          <a:p>
            <a:pPr marL="342900" indent="-342900">
              <a:buFont typeface="Arial" charset="0"/>
              <a:buChar char="•"/>
            </a:pPr>
            <a:r>
              <a:rPr dirty="0"/>
              <a:t>Provide declarative primitives for the “desired state”</a:t>
            </a:r>
          </a:p>
          <a:p>
            <a:pPr marL="430457" lvl="1" indent="-192332">
              <a:defRPr sz="4200"/>
            </a:pPr>
            <a:r>
              <a:rPr sz="2100" dirty="0"/>
              <a:t>Self-healing</a:t>
            </a:r>
          </a:p>
          <a:p>
            <a:pPr marL="430457" lvl="1" indent="-192332">
              <a:defRPr sz="4200"/>
            </a:pPr>
            <a:r>
              <a:rPr sz="2100" dirty="0"/>
              <a:t>Horizontal scaling</a:t>
            </a:r>
          </a:p>
          <a:p>
            <a:pPr marL="430457" lvl="1" indent="-192332">
              <a:defRPr sz="4200"/>
            </a:pPr>
            <a:r>
              <a:rPr sz="2100" dirty="0"/>
              <a:t>Automatic binpacking</a:t>
            </a:r>
          </a:p>
          <a:p>
            <a:pPr marL="430457" lvl="1" indent="-192332">
              <a:defRPr sz="4200"/>
            </a:pPr>
            <a:r>
              <a:rPr sz="2100" dirty="0"/>
              <a:t>Service discovery and load balancing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29193" y="4776787"/>
            <a:ext cx="85230" cy="1285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defTabSz="342900">
              <a:spcBef>
                <a:spcPct val="0"/>
              </a:spcBef>
              <a:buNone/>
              <a:defRPr sz="2400" b="1" i="0">
                <a:latin typeface="Arial"/>
                <a:ea typeface=""/>
                <a:cs typeface="Arial"/>
              </a:defRPr>
            </a:lvl1pPr>
          </a:lstStyle>
          <a:p>
            <a:r>
              <a:rPr lang="en-US" dirty="0"/>
              <a:t>What is Kubernetes?</a:t>
            </a:r>
          </a:p>
        </p:txBody>
      </p:sp>
    </p:spTree>
    <p:extLst>
      <p:ext uri="{BB962C8B-B14F-4D97-AF65-F5344CB8AC3E}">
        <p14:creationId xmlns:p14="http://schemas.microsoft.com/office/powerpoint/2010/main" val="102747533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ods: colocated group of containers that share an IP, namespace, storage volume…"/>
          <p:cNvSpPr txBox="1">
            <a:spLocks noGrp="1"/>
          </p:cNvSpPr>
          <p:nvPr>
            <p:ph type="body" sz="half" idx="1"/>
          </p:nvPr>
        </p:nvSpPr>
        <p:spPr>
          <a:xfrm>
            <a:off x="633413" y="736600"/>
            <a:ext cx="5186498" cy="39306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84868" indent="-84868" defTabSz="306467">
              <a:spcBef>
                <a:spcPts val="563"/>
              </a:spcBef>
              <a:defRPr sz="5148"/>
            </a:pPr>
            <a:r>
              <a:rPr sz="2250" b="1" dirty="0">
                <a:latin typeface="Calibri" charset="0"/>
                <a:ea typeface="Calibri" charset="0"/>
                <a:cs typeface="Calibri" charset="0"/>
                <a:sym typeface="Helvetica"/>
              </a:rPr>
              <a:t>Pods</a:t>
            </a:r>
            <a:r>
              <a:rPr sz="2250" dirty="0">
                <a:latin typeface="Calibri" charset="0"/>
                <a:ea typeface="Calibri" charset="0"/>
                <a:cs typeface="Calibri" charset="0"/>
              </a:rPr>
              <a:t>: colocated group of containers that share an IP, namespace, storage volume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sz="2250" b="1" dirty="0">
                <a:latin typeface="Calibri" charset="0"/>
                <a:ea typeface="Calibri" charset="0"/>
                <a:cs typeface="Calibri" charset="0"/>
                <a:sym typeface="Helvetica"/>
              </a:rPr>
              <a:t>Service</a:t>
            </a:r>
            <a:r>
              <a:rPr sz="2250" dirty="0">
                <a:latin typeface="Calibri" charset="0"/>
                <a:ea typeface="Calibri" charset="0"/>
                <a:cs typeface="Calibri" charset="0"/>
              </a:rPr>
              <a:t>: Single, stable name for a set of pods, also acts as LB</a:t>
            </a:r>
            <a:endParaRPr lang="en-US" sz="2250" dirty="0">
              <a:latin typeface="Calibri" charset="0"/>
              <a:ea typeface="Calibri" charset="0"/>
              <a:cs typeface="Calibri" charset="0"/>
            </a:endParaRP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  <a:sym typeface="Helvetica"/>
              </a:rPr>
              <a:t>Replication </a:t>
            </a:r>
            <a:r>
              <a:rPr lang="en-US" sz="2250" b="1" dirty="0" smtClean="0">
                <a:latin typeface="Calibri" charset="0"/>
                <a:ea typeface="Calibri" charset="0"/>
                <a:cs typeface="Calibri" charset="0"/>
                <a:sym typeface="Helvetica"/>
              </a:rPr>
              <a:t>Set</a:t>
            </a:r>
            <a:r>
              <a:rPr lang="en-US" sz="225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manages the lifecycle of pods and ensures specified number are running</a:t>
            </a:r>
            <a:endParaRPr sz="2250" dirty="0">
              <a:latin typeface="Calibri" charset="0"/>
              <a:ea typeface="Calibri" charset="0"/>
              <a:cs typeface="Calibri" charset="0"/>
            </a:endParaRP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sz="2250" b="1" dirty="0">
                <a:latin typeface="Calibri" charset="0"/>
                <a:ea typeface="Calibri" charset="0"/>
                <a:cs typeface="Calibri" charset="0"/>
                <a:sym typeface="Helvetica"/>
              </a:rPr>
              <a:t>Label</a:t>
            </a:r>
            <a:r>
              <a:rPr sz="2250" dirty="0">
                <a:latin typeface="Calibri" charset="0"/>
                <a:ea typeface="Calibri" charset="0"/>
                <a:cs typeface="Calibri" charset="0"/>
              </a:rPr>
              <a:t>: used to organize and select group of objects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3392" y="4776788"/>
            <a:ext cx="180338" cy="16927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6227262" y="827749"/>
            <a:ext cx="2589353" cy="1246583"/>
            <a:chOff x="7585189" y="1628596"/>
            <a:chExt cx="4840880" cy="2390949"/>
          </a:xfrm>
        </p:grpSpPr>
        <p:sp>
          <p:nvSpPr>
            <p:cNvPr id="130" name="Node"/>
            <p:cNvSpPr/>
            <p:nvPr/>
          </p:nvSpPr>
          <p:spPr>
            <a:xfrm>
              <a:off x="7585189" y="1628596"/>
              <a:ext cx="3603368" cy="167664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r" defTabSz="58420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hangingPunct="0"/>
              <a:r>
                <a:rPr sz="1200" kern="0" dirty="0"/>
                <a:t>Node</a:t>
              </a:r>
            </a:p>
          </p:txBody>
        </p:sp>
        <p:sp>
          <p:nvSpPr>
            <p:cNvPr id="131" name="Docker"/>
            <p:cNvSpPr/>
            <p:nvPr/>
          </p:nvSpPr>
          <p:spPr>
            <a:xfrm>
              <a:off x="7794224" y="2037143"/>
              <a:ext cx="3185297" cy="1145250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19050" tIns="19050" rIns="19050" bIns="19050"/>
            <a:lstStyle>
              <a:lvl1pPr algn="r"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defTabSz="309563" hangingPunct="0"/>
              <a:r>
                <a:rPr sz="900" kern="0"/>
                <a:t>Docker</a:t>
              </a:r>
            </a:p>
          </p:txBody>
        </p:sp>
        <p:sp>
          <p:nvSpPr>
            <p:cNvPr id="132" name="Rectangle"/>
            <p:cNvSpPr/>
            <p:nvPr/>
          </p:nvSpPr>
          <p:spPr>
            <a:xfrm>
              <a:off x="7893132" y="2369405"/>
              <a:ext cx="752013" cy="6477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3" name="Rectangle"/>
            <p:cNvSpPr/>
            <p:nvPr/>
          </p:nvSpPr>
          <p:spPr>
            <a:xfrm>
              <a:off x="8783713" y="2376612"/>
              <a:ext cx="815811" cy="6350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4" name="Rectangle"/>
            <p:cNvSpPr/>
            <p:nvPr/>
          </p:nvSpPr>
          <p:spPr>
            <a:xfrm>
              <a:off x="7958849" y="2471845"/>
              <a:ext cx="310970" cy="275845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5" name="Rectangle"/>
            <p:cNvSpPr/>
            <p:nvPr/>
          </p:nvSpPr>
          <p:spPr>
            <a:xfrm>
              <a:off x="8313332" y="2701995"/>
              <a:ext cx="310970" cy="24473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6" name="Rectangle"/>
            <p:cNvSpPr/>
            <p:nvPr/>
          </p:nvSpPr>
          <p:spPr>
            <a:xfrm>
              <a:off x="8991485" y="2503952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7" name="Rectangle"/>
            <p:cNvSpPr/>
            <p:nvPr/>
          </p:nvSpPr>
          <p:spPr>
            <a:xfrm>
              <a:off x="9750699" y="2363126"/>
              <a:ext cx="741238" cy="64770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8" name="Rectangle"/>
            <p:cNvSpPr/>
            <p:nvPr/>
          </p:nvSpPr>
          <p:spPr>
            <a:xfrm>
              <a:off x="9864034" y="24571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39" name="Rectangle"/>
            <p:cNvSpPr/>
            <p:nvPr/>
          </p:nvSpPr>
          <p:spPr>
            <a:xfrm>
              <a:off x="9927534" y="25206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40" name="Rectangle"/>
            <p:cNvSpPr/>
            <p:nvPr/>
          </p:nvSpPr>
          <p:spPr>
            <a:xfrm>
              <a:off x="9991034" y="2584158"/>
              <a:ext cx="400267" cy="307238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000000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41" name="Pod"/>
            <p:cNvSpPr txBox="1"/>
            <p:nvPr/>
          </p:nvSpPr>
          <p:spPr>
            <a:xfrm>
              <a:off x="11312151" y="2215802"/>
              <a:ext cx="712507" cy="5022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350" kern="0">
                  <a:solidFill>
                    <a:srgbClr val="000000"/>
                  </a:solidFill>
                </a:rPr>
                <a:t>Pod</a:t>
              </a:r>
            </a:p>
          </p:txBody>
        </p:sp>
        <p:sp>
          <p:nvSpPr>
            <p:cNvPr id="142" name="Containers"/>
            <p:cNvSpPr txBox="1"/>
            <p:nvPr/>
          </p:nvSpPr>
          <p:spPr>
            <a:xfrm>
              <a:off x="10634692" y="3517316"/>
              <a:ext cx="1791377" cy="5022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6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350" kern="0" dirty="0">
                  <a:solidFill>
                    <a:srgbClr val="000000"/>
                  </a:solidFill>
                </a:rPr>
                <a:t>Containers</a:t>
              </a:r>
            </a:p>
          </p:txBody>
        </p:sp>
        <p:cxnSp>
          <p:nvCxnSpPr>
            <p:cNvPr id="143" name="Connection Line"/>
            <p:cNvCxnSpPr>
              <a:endCxn id="142" idx="0"/>
            </p:cNvCxnSpPr>
            <p:nvPr/>
          </p:nvCxnSpPr>
          <p:spPr>
            <a:xfrm>
              <a:off x="10191168" y="2764397"/>
              <a:ext cx="1339214" cy="752919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</p:cxnSp>
        <p:cxnSp>
          <p:nvCxnSpPr>
            <p:cNvPr id="144" name="Connection Line"/>
            <p:cNvCxnSpPr>
              <a:stCxn id="140" idx="3"/>
              <a:endCxn id="141" idx="1"/>
            </p:cNvCxnSpPr>
            <p:nvPr/>
          </p:nvCxnSpPr>
          <p:spPr>
            <a:xfrm flipV="1">
              <a:off x="10391301" y="2466916"/>
              <a:ext cx="920849" cy="270860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headEnd type="triangle"/>
            </a:ln>
          </p:spPr>
        </p:cxnSp>
      </p:grpSp>
      <p:grpSp>
        <p:nvGrpSpPr>
          <p:cNvPr id="10" name="Group 9"/>
          <p:cNvGrpSpPr/>
          <p:nvPr/>
        </p:nvGrpSpPr>
        <p:grpSpPr>
          <a:xfrm>
            <a:off x="6435207" y="3258212"/>
            <a:ext cx="1557349" cy="1528768"/>
            <a:chOff x="7826408" y="3596186"/>
            <a:chExt cx="2905869" cy="2836371"/>
          </a:xfrm>
        </p:grpSpPr>
        <p:sp>
          <p:nvSpPr>
            <p:cNvPr id="118" name="Rectangle"/>
            <p:cNvSpPr/>
            <p:nvPr/>
          </p:nvSpPr>
          <p:spPr>
            <a:xfrm>
              <a:off x="7826408" y="5443726"/>
              <a:ext cx="2905869" cy="988831"/>
            </a:xfrm>
            <a:prstGeom prst="rect">
              <a:avLst/>
            </a:prstGeom>
            <a:ln w="50800">
              <a:solidFill>
                <a:schemeClr val="accent5"/>
              </a:solidFill>
              <a:custDash>
                <a:ds d="600000" sp="600000"/>
              </a:custDash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defRPr sz="3200">
                  <a:solidFill>
                    <a:srgbClr val="FFFFFF"/>
                  </a:solidFill>
                </a:defRPr>
              </a:pPr>
              <a:endParaRPr sz="1200" kern="0">
                <a:solidFill>
                  <a:srgbClr val="FFFFFF"/>
                </a:solidFill>
                <a:sym typeface="Helvetica Light"/>
              </a:endParaRPr>
            </a:p>
          </p:txBody>
        </p:sp>
        <p:sp>
          <p:nvSpPr>
            <p:cNvPr id="119" name="Rectangle"/>
            <p:cNvSpPr/>
            <p:nvPr/>
          </p:nvSpPr>
          <p:spPr>
            <a:xfrm>
              <a:off x="8002667" y="5582353"/>
              <a:ext cx="1167646" cy="711578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b"/>
            <a:lstStyle/>
            <a:p>
              <a:pPr algn="ctr" defTabSz="219075" hangingPunct="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0" name="Rectangle"/>
            <p:cNvSpPr/>
            <p:nvPr/>
          </p:nvSpPr>
          <p:spPr>
            <a:xfrm>
              <a:off x="8166996" y="5705609"/>
              <a:ext cx="838986" cy="47644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21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788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1" name="Rectangle"/>
            <p:cNvSpPr/>
            <p:nvPr/>
          </p:nvSpPr>
          <p:spPr>
            <a:xfrm>
              <a:off x="9388372" y="5582353"/>
              <a:ext cx="1167646" cy="711578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b"/>
            <a:lstStyle/>
            <a:p>
              <a:pPr algn="ctr" defTabSz="219075" hangingPunct="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2" name="Rectangle"/>
            <p:cNvSpPr/>
            <p:nvPr/>
          </p:nvSpPr>
          <p:spPr>
            <a:xfrm>
              <a:off x="9552701" y="5705609"/>
              <a:ext cx="838986" cy="47644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26789" tIns="26789" rIns="26789" bIns="26789" anchor="ctr"/>
            <a:lstStyle/>
            <a:p>
              <a:pPr algn="ctr" defTabSz="219075" hangingPunct="0">
                <a:defRPr sz="2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25" b="1" kern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sp>
          <p:nvSpPr>
            <p:cNvPr id="123" name="“web”"/>
            <p:cNvSpPr/>
            <p:nvPr/>
          </p:nvSpPr>
          <p:spPr>
            <a:xfrm>
              <a:off x="8226432" y="3596186"/>
              <a:ext cx="2105821" cy="601986"/>
            </a:xfrm>
            <a:prstGeom prst="rect">
              <a:avLst/>
            </a:prstGeom>
            <a:solidFill>
              <a:schemeClr val="accent6"/>
            </a:solidFill>
            <a:ln w="12700"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1200" kern="0"/>
                <a:t>“web”</a:t>
              </a:r>
            </a:p>
          </p:txBody>
        </p:sp>
        <p:sp>
          <p:nvSpPr>
            <p:cNvPr id="124" name="port 8080"/>
            <p:cNvSpPr txBox="1"/>
            <p:nvPr/>
          </p:nvSpPr>
          <p:spPr>
            <a:xfrm>
              <a:off x="8114276" y="4770880"/>
              <a:ext cx="944425" cy="325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788" kern="0" dirty="0">
                  <a:solidFill>
                    <a:srgbClr val="000000"/>
                  </a:solidFill>
                </a:rPr>
                <a:t>port 8080</a:t>
              </a:r>
            </a:p>
          </p:txBody>
        </p:sp>
        <p:sp>
          <p:nvSpPr>
            <p:cNvPr id="125" name="port 8080"/>
            <p:cNvSpPr txBox="1"/>
            <p:nvPr/>
          </p:nvSpPr>
          <p:spPr>
            <a:xfrm>
              <a:off x="9499980" y="4770878"/>
              <a:ext cx="944425" cy="32533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 defTabSz="584200">
                <a:defRPr sz="30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 hangingPunct="0"/>
              <a:r>
                <a:rPr sz="788" kern="0" dirty="0">
                  <a:solidFill>
                    <a:srgbClr val="000000"/>
                  </a:solidFill>
                </a:rPr>
                <a:t>port 8080</a:t>
              </a:r>
            </a:p>
          </p:txBody>
        </p:sp>
        <p:cxnSp>
          <p:nvCxnSpPr>
            <p:cNvPr id="126" name="Connection Line"/>
            <p:cNvCxnSpPr>
              <a:stCxn id="120" idx="0"/>
              <a:endCxn id="124" idx="2"/>
            </p:cNvCxnSpPr>
            <p:nvPr/>
          </p:nvCxnSpPr>
          <p:spPr>
            <a:xfrm flipV="1">
              <a:off x="8586489" y="5096218"/>
              <a:ext cx="0" cy="609391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</p:cxnSp>
        <p:cxnSp>
          <p:nvCxnSpPr>
            <p:cNvPr id="127" name="Connection Line"/>
            <p:cNvCxnSpPr>
              <a:stCxn id="122" idx="0"/>
              <a:endCxn id="125" idx="2"/>
            </p:cNvCxnSpPr>
            <p:nvPr/>
          </p:nvCxnSpPr>
          <p:spPr>
            <a:xfrm flipH="1" flipV="1">
              <a:off x="9972192" y="5096216"/>
              <a:ext cx="2" cy="609393"/>
            </a:xfrm>
            <a:prstGeom prst="straightConnector1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</p:cxnSp>
        <p:sp>
          <p:nvSpPr>
            <p:cNvPr id="128" name="Line"/>
            <p:cNvSpPr/>
            <p:nvPr/>
          </p:nvSpPr>
          <p:spPr>
            <a:xfrm flipV="1">
              <a:off x="8535241" y="4201963"/>
              <a:ext cx="563060" cy="563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algn="ctr" defTabSz="219075" hangingPunct="0">
                <a:defRPr sz="3200"/>
              </a:pPr>
              <a:endParaRPr sz="1200" kern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29" name="Line"/>
            <p:cNvSpPr/>
            <p:nvPr/>
          </p:nvSpPr>
          <p:spPr>
            <a:xfrm flipH="1" flipV="1">
              <a:off x="9389419" y="4201963"/>
              <a:ext cx="563060" cy="56306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algn="ctr" defTabSz="219075" hangingPunct="0">
                <a:defRPr sz="3200"/>
              </a:pPr>
              <a:endParaRPr sz="1200" kern="0">
                <a:solidFill>
                  <a:srgbClr val="000000"/>
                </a:solidFill>
                <a:sym typeface="Helvetica Light"/>
              </a:endParaRPr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5332" b="20417"/>
            <a:stretch>
              <a:fillRect/>
            </a:stretch>
          </p:blipFill>
          <p:spPr>
            <a:xfrm>
              <a:off x="8273156" y="5736827"/>
              <a:ext cx="626762" cy="4027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t="15332" b="20417"/>
            <a:stretch>
              <a:fillRect/>
            </a:stretch>
          </p:blipFill>
          <p:spPr>
            <a:xfrm>
              <a:off x="9658862" y="5736827"/>
              <a:ext cx="626762" cy="402700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36" y="2308636"/>
            <a:ext cx="3290888" cy="585899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ea typeface=""/>
              </a:rPr>
              <a:t>Kubernetes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ea typeface=""/>
              </a:rPr>
              <a:t>Concepts - Developer</a:t>
            </a:r>
            <a:endParaRPr lang="en-US" sz="2400" dirty="0">
              <a:solidFill>
                <a:schemeClr val="tx1"/>
              </a:solidFill>
              <a:ea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67598380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ods: colocated group of containers that share an IP, namespace, storage volume…"/>
          <p:cNvSpPr txBox="1">
            <a:spLocks noGrp="1"/>
          </p:cNvSpPr>
          <p:nvPr>
            <p:ph type="body" sz="half" idx="1"/>
          </p:nvPr>
        </p:nvSpPr>
        <p:spPr>
          <a:xfrm>
            <a:off x="633412" y="774700"/>
            <a:ext cx="8243888" cy="38925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 smtClean="0">
                <a:latin typeface="Calibri" charset="0"/>
                <a:ea typeface="Calibri" charset="0"/>
                <a:cs typeface="Calibri" charset="0"/>
                <a:sym typeface="Helvetica"/>
              </a:rPr>
              <a:t>Namespaces</a:t>
            </a:r>
            <a:r>
              <a:rPr sz="225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Isolated workspaces for users/projects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</a:rPr>
              <a:t>Ingress controller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L7 load balancing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</a:rPr>
              <a:t>Deployments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Declarative version updates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</a:rPr>
              <a:t>Jobs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Run to completion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 err="1">
                <a:latin typeface="Calibri" charset="0"/>
                <a:ea typeface="Calibri" charset="0"/>
                <a:cs typeface="Calibri" charset="0"/>
              </a:rPr>
              <a:t>Autoscale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Automatically adjust number of Pods 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</a:rPr>
              <a:t>Network Policies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aka Security Groups for Pods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 err="1">
                <a:latin typeface="Calibri" charset="0"/>
                <a:ea typeface="Calibri" charset="0"/>
                <a:cs typeface="Calibri" charset="0"/>
              </a:rPr>
              <a:t>StatefulSet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: Support for long term </a:t>
            </a:r>
            <a:r>
              <a:rPr lang="en-US" sz="2250" dirty="0" err="1">
                <a:latin typeface="Calibri" charset="0"/>
                <a:ea typeface="Calibri" charset="0"/>
                <a:cs typeface="Calibri" charset="0"/>
              </a:rPr>
              <a:t>stateful</a:t>
            </a:r>
            <a:r>
              <a:rPr lang="en-US" sz="2250" dirty="0">
                <a:latin typeface="Calibri" charset="0"/>
                <a:ea typeface="Calibri" charset="0"/>
                <a:cs typeface="Calibri" charset="0"/>
              </a:rPr>
              <a:t> distributed systems</a:t>
            </a:r>
          </a:p>
          <a:p>
            <a:pPr marL="84868" indent="-84868" defTabSz="306467">
              <a:spcBef>
                <a:spcPts val="563"/>
              </a:spcBef>
              <a:defRPr sz="5148"/>
            </a:pPr>
            <a:r>
              <a:rPr lang="en-US" sz="2250" b="1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is-IS" sz="2250" b="1" dirty="0">
                <a:latin typeface="Calibri" charset="0"/>
                <a:ea typeface="Calibri" charset="0"/>
                <a:cs typeface="Calibri" charset="0"/>
              </a:rPr>
              <a:t>ore </a:t>
            </a:r>
            <a:r>
              <a:rPr lang="is-IS" sz="225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25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Kubernetes Concepts -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Developer</a:t>
            </a:r>
            <a:endParaRPr lang="en-US" sz="2400" dirty="0">
              <a:solidFill>
                <a:schemeClr val="tx1"/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638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uiExpan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48" y="130237"/>
            <a:ext cx="6556502" cy="478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40" y="1707878"/>
            <a:ext cx="1431147" cy="127558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2926" y="166433"/>
            <a:ext cx="6153978" cy="4088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defPPr>
              <a:defRPr lang="en-US"/>
            </a:defPPr>
            <a:lvl1pPr defTabSz="342900">
              <a:spcBef>
                <a:spcPct val="0"/>
              </a:spcBef>
              <a:buNone/>
              <a:defRPr sz="2400" b="1" i="0">
                <a:latin typeface="Arial"/>
                <a:ea typeface=""/>
                <a:cs typeface="Arial"/>
              </a:defRPr>
            </a:lvl1pPr>
          </a:lstStyle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9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Kubectl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CLI for running commands against Kubernetes cluster</a:t>
            </a:r>
          </a:p>
          <a:p>
            <a:r>
              <a:rPr lang="en-US" sz="1600" dirty="0" smtClean="0"/>
              <a:t>CRUD Kubernetes resources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[ create | get | describe | delete ] </a:t>
            </a:r>
            <a:r>
              <a:rPr lang="mr-IN" sz="1600" dirty="0" smtClean="0"/>
              <a:t>–</a:t>
            </a:r>
            <a:r>
              <a:rPr lang="en-US" sz="1600" dirty="0" smtClean="0"/>
              <a:t> f &lt;file&gt; | &lt;resource&gt;</a:t>
            </a:r>
          </a:p>
          <a:p>
            <a:r>
              <a:rPr lang="en-US" sz="1600" dirty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scale </a:t>
            </a:r>
            <a:r>
              <a:rPr lang="mr-IN" sz="1600" dirty="0" smtClean="0"/>
              <a:t>–</a:t>
            </a:r>
            <a:r>
              <a:rPr lang="en-US" sz="1600" dirty="0" err="1" smtClean="0"/>
              <a:t>replicase</a:t>
            </a:r>
            <a:r>
              <a:rPr lang="en-US" sz="1600" dirty="0" smtClean="0"/>
              <a:t>=3 </a:t>
            </a:r>
            <a:r>
              <a:rPr lang="en-US" sz="1600" dirty="0" err="1" smtClean="0"/>
              <a:t>rs</a:t>
            </a:r>
            <a:r>
              <a:rPr lang="en-US" sz="1600" dirty="0" smtClean="0"/>
              <a:t>/&lt;name&gt;</a:t>
            </a:r>
          </a:p>
        </p:txBody>
      </p:sp>
    </p:spTree>
    <p:extLst>
      <p:ext uri="{BB962C8B-B14F-4D97-AF65-F5344CB8AC3E}">
        <p14:creationId xmlns:p14="http://schemas.microsoft.com/office/powerpoint/2010/main" val="10556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Minikube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600" dirty="0" smtClean="0"/>
              <a:t>Runs a single node cluster in a VM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OSX: </a:t>
            </a:r>
            <a:r>
              <a:rPr lang="en-US" sz="1600" dirty="0" err="1" smtClean="0"/>
              <a:t>xhyvve</a:t>
            </a:r>
            <a:r>
              <a:rPr lang="en-US" sz="1600" dirty="0" smtClean="0"/>
              <a:t>,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VMWare Fusion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Linux: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</a:t>
            </a:r>
            <a:r>
              <a:rPr lang="en-US" sz="1600" dirty="0" err="1" smtClean="0"/>
              <a:t>kvm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Windows: </a:t>
            </a:r>
            <a:r>
              <a:rPr lang="en-US" sz="1600" dirty="0" err="1" smtClean="0"/>
              <a:t>VirtualBox</a:t>
            </a:r>
            <a:r>
              <a:rPr lang="en-US" sz="1600" dirty="0" smtClean="0"/>
              <a:t> or Hyper-V</a:t>
            </a:r>
          </a:p>
          <a:p>
            <a:r>
              <a:rPr lang="en-US" sz="1600" dirty="0" smtClean="0"/>
              <a:t>Targeted for local development</a:t>
            </a:r>
          </a:p>
          <a:p>
            <a:r>
              <a:rPr lang="en-US" sz="1600" dirty="0" smtClean="0"/>
              <a:t>Flow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brew cask install </a:t>
            </a:r>
            <a:r>
              <a:rPr lang="en-US" sz="1600" dirty="0" err="1" smtClean="0"/>
              <a:t>minikube</a:t>
            </a:r>
            <a:endParaRPr lang="en-US" sz="1600" dirty="0" smtClean="0"/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minikube</a:t>
            </a:r>
            <a:r>
              <a:rPr lang="en-US" sz="1600" dirty="0" smtClean="0"/>
              <a:t> start</a:t>
            </a:r>
          </a:p>
          <a:p>
            <a:r>
              <a:rPr lang="en-US" sz="1600" dirty="0" smtClean="0"/>
              <a:t>	</a:t>
            </a:r>
            <a:r>
              <a:rPr lang="en-US" sz="1600" dirty="0" err="1" smtClean="0"/>
              <a:t>kubectl</a:t>
            </a:r>
            <a:r>
              <a:rPr lang="en-US" sz="1600" dirty="0" smtClean="0"/>
              <a:t> create </a:t>
            </a:r>
            <a:r>
              <a:rPr lang="mr-IN" sz="1600" dirty="0" smtClean="0"/>
              <a:t>–</a:t>
            </a:r>
            <a:r>
              <a:rPr lang="en-US" sz="1600" dirty="0" smtClean="0"/>
              <a:t>f &lt;file&gt;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kubernetes</a:t>
            </a:r>
            <a:r>
              <a:rPr lang="en-US" sz="1600" dirty="0"/>
              <a:t>/</a:t>
            </a:r>
            <a:r>
              <a:rPr lang="en-US" sz="1600" dirty="0" err="1"/>
              <a:t>minikube</a:t>
            </a:r>
            <a:endParaRPr lang="en-US" sz="1600" dirty="0"/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4855" y="36307"/>
            <a:ext cx="2194974" cy="6223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94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1264</TotalTime>
  <Words>464</Words>
  <Application>Microsoft Macintosh PowerPoint</Application>
  <PresentationFormat>On-screen Show (16:9)</PresentationFormat>
  <Paragraphs>109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Amazon Ember</vt:lpstr>
      <vt:lpstr>Amazon Ember Light</vt:lpstr>
      <vt:lpstr>Calibri</vt:lpstr>
      <vt:lpstr>Helvetica</vt:lpstr>
      <vt:lpstr>Helvetica Light</vt:lpstr>
      <vt:lpstr>Lucida Console</vt:lpstr>
      <vt:lpstr>Roboto Condensed</vt:lpstr>
      <vt:lpstr>Roboto Condensed Light</vt:lpstr>
      <vt:lpstr>Arial</vt:lpstr>
      <vt:lpstr>DeckTemplate-AWS-ReInvent-Orange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Kubectl</vt:lpstr>
      <vt:lpstr>Minikube</vt:lpstr>
      <vt:lpstr>Kubernetes on AWS – Getting Started</vt:lpstr>
      <vt:lpstr>RESIZING ASSETS</vt:lpstr>
      <vt:lpstr>THREE CONTENT</vt:lpstr>
      <vt:lpstr>FOUR CONTENT - GRAPHICS</vt:lpstr>
      <vt:lpstr>SIX CONTENT - GRAPHICS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92</cp:revision>
  <dcterms:created xsi:type="dcterms:W3CDTF">2016-10-31T14:45:46Z</dcterms:created>
  <dcterms:modified xsi:type="dcterms:W3CDTF">2017-10-20T19:15:33Z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